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3"/>
  </p:notesMasterIdLst>
  <p:sldIdLst>
    <p:sldId id="256" r:id="rId3"/>
    <p:sldId id="267" r:id="rId4"/>
    <p:sldId id="268" r:id="rId5"/>
    <p:sldId id="274" r:id="rId6"/>
    <p:sldId id="271" r:id="rId7"/>
    <p:sldId id="270" r:id="rId8"/>
    <p:sldId id="272" r:id="rId9"/>
    <p:sldId id="269" r:id="rId10"/>
    <p:sldId id="258" r:id="rId11"/>
    <p:sldId id="273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aven Pro" pitchFamily="2" charset="77"/>
      <p:regular r:id="rId22"/>
      <p:bold r:id="rId23"/>
    </p:embeddedFon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Ubuntu" panose="020B0504030602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6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75A-4D4B-8FC8-30E19F30649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Human origin</c:v>
                </c:pt>
                <c:pt idx="1">
                  <c:v>Natural origin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A-4D4B-8FC8-30E19F30649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Oxygen Production</a:t>
            </a:r>
          </a:p>
        </c:rich>
      </c:tx>
      <c:layout>
        <c:manualLayout>
          <c:xMode val="edge"/>
          <c:yMode val="edge"/>
          <c:x val="0.1935761786098712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833281925990878E-2"/>
          <c:y val="0.24262926184613881"/>
          <c:w val="0.95416666666666672"/>
          <c:h val="0.7573705708661416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explosion val="39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61C-9D4F-A532-B2EB44E982F0}"/>
              </c:ext>
            </c:extLst>
          </c:dPt>
          <c:cat>
            <c:strRef>
              <c:f>Sheet1!$A$2:$A$3</c:f>
              <c:strCache>
                <c:ptCount val="2"/>
                <c:pt idx="0">
                  <c:v>Amazon Forest</c:v>
                </c:pt>
                <c:pt idx="1">
                  <c:v>Other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1C-9D4F-A532-B2EB44E98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975966068297045"/>
          <c:y val="0.14475434020898151"/>
          <c:w val="0.50024028544165122"/>
          <c:h val="8.5406871438714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f6990fc4e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Welcome </a:t>
            </a:r>
            <a:r>
              <a:rPr lang="de-CH" dirty="0" err="1"/>
              <a:t>everyone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team</a:t>
            </a:r>
            <a:r>
              <a:rPr lang="de-CH" dirty="0"/>
              <a:t> </a:t>
            </a:r>
            <a:r>
              <a:rPr lang="de-CH" dirty="0" err="1"/>
              <a:t>Inspect</a:t>
            </a:r>
            <a:r>
              <a:rPr lang="de-CH" dirty="0"/>
              <a:t>, </a:t>
            </a:r>
            <a:r>
              <a:rPr lang="de-CH" dirty="0" err="1"/>
              <a:t>let’s</a:t>
            </a:r>
            <a:r>
              <a:rPr lang="de-CH" dirty="0"/>
              <a:t> jump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.</a:t>
            </a:r>
            <a:endParaRPr dirty="0"/>
          </a:p>
        </p:txBody>
      </p:sp>
      <p:sp>
        <p:nvSpPr>
          <p:cNvPr id="70" name="Google Shape;70;g22f6990fc4e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3ee84ea33_3_0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c3ee84ea3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Wildfires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causing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land</a:t>
            </a:r>
            <a:r>
              <a:rPr lang="de-CH" dirty="0"/>
              <a:t> </a:t>
            </a:r>
            <a:r>
              <a:rPr lang="de-CH" dirty="0" err="1"/>
              <a:t>degradation</a:t>
            </a:r>
            <a:r>
              <a:rPr lang="de-CH" dirty="0"/>
              <a:t>, </a:t>
            </a:r>
            <a:r>
              <a:rPr lang="de-CH" dirty="0" err="1"/>
              <a:t>damagine</a:t>
            </a:r>
            <a:r>
              <a:rPr lang="de-CH" dirty="0"/>
              <a:t> </a:t>
            </a:r>
            <a:r>
              <a:rPr lang="de-CH" dirty="0" err="1"/>
              <a:t>ecosystems</a:t>
            </a:r>
            <a:r>
              <a:rPr lang="de-CH" dirty="0"/>
              <a:t> and </a:t>
            </a:r>
            <a:r>
              <a:rPr lang="de-CH" dirty="0" err="1"/>
              <a:t>populations</a:t>
            </a:r>
            <a:r>
              <a:rPr lang="de-CH" dirty="0"/>
              <a:t>. More </a:t>
            </a:r>
            <a:r>
              <a:rPr lang="de-CH" dirty="0" err="1"/>
              <a:t>than</a:t>
            </a:r>
            <a:r>
              <a:rPr lang="de-CH" dirty="0"/>
              <a:t> 70%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caused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humans</a:t>
            </a:r>
            <a:r>
              <a:rPr lang="de-CH" dirty="0"/>
              <a:t>.</a:t>
            </a: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712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, and </a:t>
            </a:r>
            <a:r>
              <a:rPr lang="de-CH" dirty="0" err="1"/>
              <a:t>visualize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in a </a:t>
            </a:r>
            <a:r>
              <a:rPr lang="de-CH" dirty="0" err="1"/>
              <a:t>comprehensive</a:t>
            </a:r>
            <a:r>
              <a:rPr lang="de-CH" dirty="0"/>
              <a:t> </a:t>
            </a:r>
            <a:r>
              <a:rPr lang="de-CH" dirty="0" err="1"/>
              <a:t>fashion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situation</a:t>
            </a:r>
            <a:r>
              <a:rPr lang="de-CH" dirty="0"/>
              <a:t>.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simplify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complex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tool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79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, and </a:t>
            </a:r>
            <a:r>
              <a:rPr lang="de-CH" dirty="0" err="1"/>
              <a:t>visualize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in a </a:t>
            </a:r>
            <a:r>
              <a:rPr lang="de-CH" dirty="0" err="1"/>
              <a:t>comprehensive</a:t>
            </a:r>
            <a:r>
              <a:rPr lang="de-CH" dirty="0"/>
              <a:t> </a:t>
            </a:r>
            <a:r>
              <a:rPr lang="de-CH" dirty="0" err="1"/>
              <a:t>fashion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situation</a:t>
            </a:r>
            <a:r>
              <a:rPr lang="de-CH" dirty="0"/>
              <a:t>.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simplify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complex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tool</a:t>
            </a: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75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Risks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generalized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world</a:t>
            </a:r>
            <a:r>
              <a:rPr lang="de-CH" dirty="0"/>
              <a:t> </a:t>
            </a:r>
            <a:r>
              <a:rPr lang="de-CH" dirty="0" err="1"/>
              <a:t>population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know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atmosphere</a:t>
            </a:r>
            <a:r>
              <a:rPr lang="de-CH" dirty="0"/>
              <a:t> </a:t>
            </a:r>
            <a:r>
              <a:rPr lang="de-CH" dirty="0" err="1"/>
              <a:t>phenomena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chaotic</a:t>
            </a:r>
            <a:r>
              <a:rPr lang="de-CH" dirty="0"/>
              <a:t>, and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somewhere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great</a:t>
            </a:r>
            <a:r>
              <a:rPr lang="de-CH" dirty="0"/>
              <a:t> </a:t>
            </a:r>
            <a:r>
              <a:rPr lang="de-CH" dirty="0" err="1"/>
              <a:t>impact</a:t>
            </a:r>
            <a:r>
              <a:rPr lang="de-CH" dirty="0"/>
              <a:t> </a:t>
            </a:r>
            <a:r>
              <a:rPr lang="de-CH" dirty="0" err="1"/>
              <a:t>somewhere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.</a:t>
            </a: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378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, and </a:t>
            </a:r>
            <a:r>
              <a:rPr lang="de-CH" dirty="0" err="1"/>
              <a:t>visualize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in a </a:t>
            </a:r>
            <a:r>
              <a:rPr lang="de-CH" dirty="0" err="1"/>
              <a:t>comprehensive</a:t>
            </a:r>
            <a:r>
              <a:rPr lang="de-CH" dirty="0"/>
              <a:t> </a:t>
            </a:r>
            <a:r>
              <a:rPr lang="de-CH" dirty="0" err="1"/>
              <a:t>fashion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situation</a:t>
            </a:r>
            <a:r>
              <a:rPr lang="de-CH" dirty="0"/>
              <a:t>.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simplify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complex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tool</a:t>
            </a: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180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quantify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, and </a:t>
            </a:r>
            <a:r>
              <a:rPr lang="de-CH" dirty="0" err="1"/>
              <a:t>visualize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in a </a:t>
            </a:r>
            <a:r>
              <a:rPr lang="de-CH" dirty="0" err="1"/>
              <a:t>comprehensive</a:t>
            </a:r>
            <a:r>
              <a:rPr lang="de-CH" dirty="0"/>
              <a:t> </a:t>
            </a:r>
            <a:r>
              <a:rPr lang="de-CH" dirty="0" err="1"/>
              <a:t>fashion</a:t>
            </a:r>
            <a:r>
              <a:rPr lang="de-CH" dirty="0"/>
              <a:t>,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understand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reality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situation</a:t>
            </a:r>
            <a:r>
              <a:rPr lang="de-CH" dirty="0"/>
              <a:t>.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simplify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complex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,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comes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tool</a:t>
            </a:r>
            <a:endParaRPr dirty="0"/>
          </a:p>
        </p:txBody>
      </p:sp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93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f6990fc4e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2f6990fc4e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Ubuntu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471794"/>
            <a:ext cx="7886700" cy="2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None/>
              <a:defRPr b="1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168208"/>
            <a:ext cx="7886700" cy="85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  <p15:guide id="2" pos="378">
          <p15:clr>
            <a:srgbClr val="FBAE40"/>
          </p15:clr>
        </p15:guide>
        <p15:guide id="3" pos="5382">
          <p15:clr>
            <a:srgbClr val="FBAE40"/>
          </p15:clr>
        </p15:guide>
        <p15:guide id="4" orient="horz" pos="2880">
          <p15:clr>
            <a:srgbClr val="FBAE40"/>
          </p15:clr>
        </p15:guide>
        <p15:guide id="5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F7F2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729450" y="94536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599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599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marL="685800" lvl="1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028700" lvl="2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371600" lvl="3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1714500" lvl="4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057400" lvl="5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2400300" lvl="6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2743200" lvl="7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3086100" lvl="8" indent="-22383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336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marL="685800" lvl="1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028700" lvl="2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371600" lvl="3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1714500" lvl="4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057400" lvl="5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2400300" lvl="6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2743200" lvl="7" indent="-223838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3086100" lvl="8" indent="-22383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888888"/>
              </a:buClr>
              <a:buSzPts val="12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8" name="Google Shape;98;p24"/>
          <p:cNvGrpSpPr/>
          <p:nvPr/>
        </p:nvGrpSpPr>
        <p:grpSpPr>
          <a:xfrm>
            <a:off x="830393" y="945368"/>
            <a:ext cx="745763" cy="45826"/>
            <a:chOff x="4580561" y="2589004"/>
            <a:chExt cx="1064464" cy="25200"/>
          </a:xfrm>
        </p:grpSpPr>
        <p:sp>
          <p:nvSpPr>
            <p:cNvPr id="99" name="Google Shape;9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C97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29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24" descr="Text,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9265" y="148267"/>
            <a:ext cx="826850" cy="208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3793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853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625505"/>
            <a:ext cx="7886700" cy="2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Ubuntu"/>
              <a:buNone/>
              <a:defRPr sz="21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85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gif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ildfires">
            <a:extLst>
              <a:ext uri="{FF2B5EF4-FFF2-40B4-BE49-F238E27FC236}">
                <a16:creationId xmlns:a16="http://schemas.microsoft.com/office/drawing/2014/main" id="{AC4D7FE9-853C-E81A-1807-15860230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Google Shape;73;p16"/>
          <p:cNvSpPr/>
          <p:nvPr/>
        </p:nvSpPr>
        <p:spPr>
          <a:xfrm rot="5400000">
            <a:off x="2596898" y="-2596898"/>
            <a:ext cx="3950206" cy="914400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21294"/>
          <a:stretch/>
        </p:blipFill>
        <p:spPr>
          <a:xfrm>
            <a:off x="3753852" y="115471"/>
            <a:ext cx="1636295" cy="6857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1065336" y="1740753"/>
            <a:ext cx="685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ven Pro"/>
              <a:buNone/>
            </a:pPr>
            <a:r>
              <a:rPr lang="en-GB" sz="4800" dirty="0">
                <a:solidFill>
                  <a:schemeClr val="bg1"/>
                </a:solidFill>
                <a:latin typeface="Maven Pro"/>
                <a:ea typeface="Maven Pro"/>
                <a:cs typeface="Maven Pro"/>
                <a:sym typeface="Maven Pro"/>
              </a:rPr>
              <a:t>Wildfire Land Degradation in Brazil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729830" y="3093443"/>
            <a:ext cx="3529012" cy="15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ven Pro"/>
              <a:buNone/>
            </a:pPr>
            <a:r>
              <a:rPr lang="en" sz="1100" b="0" i="0" u="none" strike="noStrike" cap="none" dirty="0">
                <a:solidFill>
                  <a:schemeClr val="bg1"/>
                </a:solidFill>
                <a:latin typeface="Maven Pro"/>
                <a:ea typeface="Maven Pro"/>
                <a:cs typeface="Maven Pro"/>
                <a:sym typeface="Maven Pro"/>
              </a:rPr>
              <a:t>BY TEAM INSPECT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1034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3AF5324-66C0-97F7-8B67-9C98466F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3" y="-180591"/>
            <a:ext cx="1621913" cy="12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c3ee84ea33_3_0"/>
          <p:cNvPicPr preferRelativeResize="0"/>
          <p:nvPr/>
        </p:nvPicPr>
        <p:blipFill rotWithShape="1">
          <a:blip r:embed="rId3">
            <a:alphaModFix/>
          </a:blip>
          <a:srcRect t="6358" b="9196"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c3ee84ea33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c3ee84ea33_3_0"/>
          <p:cNvSpPr txBox="1"/>
          <p:nvPr/>
        </p:nvSpPr>
        <p:spPr>
          <a:xfrm>
            <a:off x="103388" y="3478688"/>
            <a:ext cx="2652300" cy="75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Johannes </a:t>
            </a:r>
            <a:r>
              <a:rPr lang="en-US" sz="9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Getznir</a:t>
            </a:r>
            <a:r>
              <a:rPr lang="en-US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de-CH" sz="9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</a:t>
            </a:r>
            <a:r>
              <a:rPr lang="de-CH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Learning Engineer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20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20000"/>
              </a:lnSpc>
            </a:pPr>
            <a:r>
              <a:rPr lang="en-US" sz="9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Elinic</a:t>
            </a:r>
            <a:r>
              <a:rPr lang="en-US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AG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g2c3ee84ea33_3_0"/>
          <p:cNvSpPr txBox="1"/>
          <p:nvPr/>
        </p:nvSpPr>
        <p:spPr>
          <a:xfrm>
            <a:off x="2912569" y="3501938"/>
            <a:ext cx="1973475" cy="88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de-CH" sz="9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Maritz Awad</a:t>
            </a:r>
            <a:endParaRPr sz="9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de-CH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 Science Student 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en-US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TUM </a:t>
            </a:r>
            <a:r>
              <a:rPr lang="en-US" sz="900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Münich</a:t>
            </a:r>
            <a:endParaRPr sz="15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g2c3ee84ea33_3_0"/>
          <p:cNvSpPr txBox="1"/>
          <p:nvPr/>
        </p:nvSpPr>
        <p:spPr>
          <a:xfrm>
            <a:off x="5042925" y="3501938"/>
            <a:ext cx="2065500" cy="88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de-CH" sz="9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Mauro Leidi</a:t>
            </a:r>
            <a:endParaRPr sz="9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de-CH" sz="9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Engineer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en-US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Sense Research Center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g2c3ee84ea33_3_0"/>
          <p:cNvSpPr txBox="1"/>
          <p:nvPr/>
        </p:nvSpPr>
        <p:spPr>
          <a:xfrm>
            <a:off x="6987244" y="3501937"/>
            <a:ext cx="2065500" cy="104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de-CH" sz="9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Gioele</a:t>
            </a:r>
            <a:r>
              <a:rPr lang="de-CH" sz="9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de-CH" sz="900" b="1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Monopoli</a:t>
            </a:r>
            <a:endParaRPr sz="9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de-CH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Founder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r>
              <a:rPr lang="de-CH" sz="9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Medica AI</a:t>
            </a: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ct val="115000"/>
              </a:lnSpc>
            </a:pPr>
            <a:endParaRPr sz="9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g2c3ee84ea33_3_0"/>
          <p:cNvSpPr txBox="1"/>
          <p:nvPr/>
        </p:nvSpPr>
        <p:spPr>
          <a:xfrm>
            <a:off x="1" y="967725"/>
            <a:ext cx="9144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375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 </a:t>
            </a:r>
            <a:endParaRPr sz="375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g2c3ee84ea33_3_0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2322"/>
          <a:stretch/>
        </p:blipFill>
        <p:spPr>
          <a:xfrm>
            <a:off x="267821" y="230114"/>
            <a:ext cx="2144018" cy="44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88F463A-96CE-1C5A-054C-E936E1580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9" t="14638" r="6622" b="21955"/>
          <a:stretch/>
        </p:blipFill>
        <p:spPr bwMode="auto">
          <a:xfrm>
            <a:off x="3149628" y="1708512"/>
            <a:ext cx="1513812" cy="153235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in a white shirt&#10;&#10;Description automatically generated">
            <a:extLst>
              <a:ext uri="{FF2B5EF4-FFF2-40B4-BE49-F238E27FC236}">
                <a16:creationId xmlns:a16="http://schemas.microsoft.com/office/drawing/2014/main" id="{5B2BEB61-C3C7-9FA5-9951-A9588CB2BC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4" t="9245" r="6498" b="22667"/>
          <a:stretch/>
        </p:blipFill>
        <p:spPr>
          <a:xfrm>
            <a:off x="5318769" y="1708512"/>
            <a:ext cx="1513812" cy="1586390"/>
          </a:xfrm>
          <a:prstGeom prst="ellipse">
            <a:avLst/>
          </a:prstGeom>
        </p:spPr>
      </p:pic>
      <p:pic>
        <p:nvPicPr>
          <p:cNvPr id="8198" name="Picture 6" descr="Gioele Monopoli - Stealth Startup | LinkedIn">
            <a:extLst>
              <a:ext uri="{FF2B5EF4-FFF2-40B4-BE49-F238E27FC236}">
                <a16:creationId xmlns:a16="http://schemas.microsoft.com/office/drawing/2014/main" id="{247832C6-C222-D7EB-248E-4AF1E17E2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99" y="1681494"/>
            <a:ext cx="1586390" cy="15863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Johannes Getzner - elunic AG | LinkedIn">
            <a:extLst>
              <a:ext uri="{FF2B5EF4-FFF2-40B4-BE49-F238E27FC236}">
                <a16:creationId xmlns:a16="http://schemas.microsoft.com/office/drawing/2014/main" id="{098884DA-E2BA-5B6D-8D19-11C6B7072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4004" r="12218" b="6424"/>
          <a:stretch/>
        </p:blipFill>
        <p:spPr bwMode="auto">
          <a:xfrm>
            <a:off x="732327" y="1701687"/>
            <a:ext cx="1513812" cy="15391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Issue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"/>
          <p:cNvSpPr txBox="1"/>
          <p:nvPr/>
        </p:nvSpPr>
        <p:spPr>
          <a:xfrm>
            <a:off x="354731" y="1540875"/>
            <a:ext cx="5977350" cy="329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557213" indent="-214313">
              <a:buSzPts val="2400"/>
              <a:buFont typeface="Arial"/>
              <a:buChar char="•"/>
            </a:pPr>
            <a:r>
              <a:rPr lang="en-US" sz="1800" b="1" dirty="0"/>
              <a:t>Wildfires </a:t>
            </a:r>
            <a:r>
              <a:rPr lang="en-US" sz="1800" dirty="0"/>
              <a:t>are causing </a:t>
            </a:r>
            <a:r>
              <a:rPr lang="en-US" sz="1800" b="1" dirty="0"/>
              <a:t>widespread land degradation in Brazil</a:t>
            </a:r>
            <a:endParaRPr sz="1800" b="1" dirty="0"/>
          </a:p>
          <a:p>
            <a:pPr marL="557213" indent="-100013">
              <a:spcBef>
                <a:spcPts val="750"/>
              </a:spcBef>
              <a:buClr>
                <a:schemeClr val="dk1"/>
              </a:buClr>
              <a:buSzPts val="2400"/>
            </a:pPr>
            <a:endParaRPr sz="1800" dirty="0"/>
          </a:p>
          <a:p>
            <a:pPr marL="557213" indent="-214313">
              <a:spcBef>
                <a:spcPts val="750"/>
              </a:spcBef>
              <a:buSzPts val="2400"/>
              <a:buFont typeface="Arial"/>
              <a:buChar char="•"/>
            </a:pPr>
            <a:r>
              <a:rPr lang="en-US" sz="1800" dirty="0"/>
              <a:t>Large scale damage on </a:t>
            </a:r>
            <a:r>
              <a:rPr lang="en-US" sz="1800" b="1" dirty="0"/>
              <a:t>ecosystems, populations</a:t>
            </a:r>
            <a:endParaRPr sz="1800" b="1" dirty="0"/>
          </a:p>
          <a:p>
            <a:pPr marL="557213" indent="-100013">
              <a:spcBef>
                <a:spcPts val="750"/>
              </a:spcBef>
              <a:buClr>
                <a:schemeClr val="dk1"/>
              </a:buClr>
              <a:buSzPts val="2400"/>
            </a:pPr>
            <a:endParaRPr sz="1800" dirty="0"/>
          </a:p>
          <a:p>
            <a:pPr marL="557213" indent="-214313">
              <a:spcBef>
                <a:spcPts val="750"/>
              </a:spcBef>
              <a:buSzPts val="2400"/>
              <a:buFont typeface="Arial"/>
              <a:buChar char="•"/>
            </a:pPr>
            <a:r>
              <a:rPr lang="de-CH" sz="1800" dirty="0"/>
              <a:t>More </a:t>
            </a:r>
            <a:r>
              <a:rPr lang="de-CH" sz="1800" dirty="0" err="1"/>
              <a:t>than</a:t>
            </a:r>
            <a:r>
              <a:rPr lang="de-CH" sz="1800" dirty="0"/>
              <a:t> </a:t>
            </a:r>
            <a:r>
              <a:rPr lang="de-CH" sz="1800" b="1" dirty="0"/>
              <a:t>70% </a:t>
            </a:r>
            <a:r>
              <a:rPr lang="de-CH" sz="1800" dirty="0" err="1"/>
              <a:t>are</a:t>
            </a:r>
            <a:r>
              <a:rPr lang="de-CH" sz="1800" b="1" dirty="0"/>
              <a:t> </a:t>
            </a:r>
            <a:r>
              <a:rPr lang="de-CH" sz="1800" b="1" dirty="0" err="1"/>
              <a:t>caused</a:t>
            </a:r>
            <a:r>
              <a:rPr lang="de-CH" sz="1800" b="1" dirty="0"/>
              <a:t> </a:t>
            </a:r>
            <a:r>
              <a:rPr lang="de-CH" sz="1800" b="1" dirty="0" err="1"/>
              <a:t>by</a:t>
            </a:r>
            <a:r>
              <a:rPr lang="de-CH" sz="1800" b="1" dirty="0"/>
              <a:t> humans</a:t>
            </a:r>
            <a:r>
              <a:rPr lang="de-CH" sz="1800" b="1" baseline="30000" dirty="0"/>
              <a:t>1</a:t>
            </a:r>
          </a:p>
          <a:p>
            <a:pPr marL="557213" indent="-214313">
              <a:spcBef>
                <a:spcPts val="750"/>
              </a:spcBef>
              <a:buSzPts val="2400"/>
              <a:buFont typeface="Arial"/>
              <a:buChar char="•"/>
            </a:pPr>
            <a:endParaRPr lang="de-CH" sz="1800" b="1" baseline="30000" dirty="0"/>
          </a:p>
          <a:p>
            <a:pPr marL="342900">
              <a:spcBef>
                <a:spcPts val="750"/>
              </a:spcBef>
              <a:buSzPts val="2400"/>
            </a:pPr>
            <a:endParaRPr lang="de-CH" sz="800" b="1" baseline="30000" dirty="0"/>
          </a:p>
          <a:p>
            <a:pPr marL="342900">
              <a:spcBef>
                <a:spcPts val="750"/>
              </a:spcBef>
              <a:buSzPts val="2400"/>
            </a:pPr>
            <a:endParaRPr lang="de-CH" sz="800" b="1" baseline="30000" dirty="0"/>
          </a:p>
          <a:p>
            <a:pPr marL="342900">
              <a:spcBef>
                <a:spcPts val="750"/>
              </a:spcBef>
              <a:buSzPts val="2400"/>
            </a:pPr>
            <a:endParaRPr lang="de-CH" sz="800" b="1" baseline="30000" dirty="0"/>
          </a:p>
          <a:p>
            <a:pPr marL="342900">
              <a:spcBef>
                <a:spcPts val="750"/>
              </a:spcBef>
              <a:buSzPts val="2400"/>
            </a:pPr>
            <a:r>
              <a:rPr lang="de-CH" sz="800" b="1" baseline="30000" dirty="0"/>
              <a:t>1. Gollnow, F., </a:t>
            </a:r>
            <a:r>
              <a:rPr lang="de-CH" sz="800" b="1" baseline="30000" dirty="0" err="1"/>
              <a:t>Cammelli</a:t>
            </a:r>
            <a:r>
              <a:rPr lang="de-CH" sz="800" b="1" baseline="30000" dirty="0"/>
              <a:t>, F., Carlson, K. M., &amp; Garrett, R. D. (2022, </a:t>
            </a:r>
            <a:r>
              <a:rPr lang="de-CH" sz="800" b="1" baseline="30000" dirty="0" err="1"/>
              <a:t>October</a:t>
            </a:r>
            <a:r>
              <a:rPr lang="de-CH" sz="800" b="1" baseline="30000" dirty="0"/>
              <a:t> 28). Gaps in </a:t>
            </a:r>
            <a:r>
              <a:rPr lang="de-CH" sz="800" b="1" baseline="30000" dirty="0" err="1"/>
              <a:t>adoption</a:t>
            </a:r>
            <a:r>
              <a:rPr lang="de-CH" sz="800" b="1" baseline="30000" dirty="0"/>
              <a:t> and </a:t>
            </a:r>
            <a:r>
              <a:rPr lang="de-CH" sz="800" b="1" baseline="30000" dirty="0" err="1"/>
              <a:t>implementation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limit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the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current</a:t>
            </a:r>
            <a:r>
              <a:rPr lang="de-CH" sz="800" b="1" baseline="30000" dirty="0"/>
              <a:t> and potential </a:t>
            </a:r>
            <a:r>
              <a:rPr lang="de-CH" sz="800" b="1" baseline="30000" dirty="0" err="1"/>
              <a:t>effectiveness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of</a:t>
            </a:r>
            <a:r>
              <a:rPr lang="de-CH" sz="800" b="1" baseline="30000" dirty="0"/>
              <a:t> zero-</a:t>
            </a:r>
            <a:r>
              <a:rPr lang="de-CH" sz="800" b="1" baseline="30000" dirty="0" err="1"/>
              <a:t>deforestation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supply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chain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policies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for</a:t>
            </a:r>
            <a:r>
              <a:rPr lang="de-CH" sz="800" b="1" baseline="30000" dirty="0"/>
              <a:t> </a:t>
            </a:r>
            <a:r>
              <a:rPr lang="de-CH" sz="800" b="1" baseline="30000" dirty="0" err="1"/>
              <a:t>soy</a:t>
            </a:r>
            <a:r>
              <a:rPr lang="de-CH" sz="800" b="1" baseline="30000" dirty="0"/>
              <a:t>. Environmental Research Letters. </a:t>
            </a:r>
            <a:r>
              <a:rPr lang="de-CH" sz="800" b="1" baseline="30000" dirty="0" err="1"/>
              <a:t>doi</a:t>
            </a:r>
            <a:r>
              <a:rPr lang="de-CH" sz="800" b="1" baseline="30000" dirty="0"/>
              <a:t>: 10.1088/1748-9326/ac97f6</a:t>
            </a:r>
            <a:endParaRPr sz="800" dirty="0"/>
          </a:p>
        </p:txBody>
      </p:sp>
      <p:pic>
        <p:nvPicPr>
          <p:cNvPr id="252" name="Google Shape;252;p7" descr="Brazil topographic map - Topographic map Brazil (South America - Americas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8169" y="1448662"/>
            <a:ext cx="2888511" cy="292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Origin of the issue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DCCA6E-47AA-DE67-FF73-D9A21AD8EAFC}"/>
              </a:ext>
            </a:extLst>
          </p:cNvPr>
          <p:cNvSpPr/>
          <p:nvPr/>
        </p:nvSpPr>
        <p:spPr>
          <a:xfrm>
            <a:off x="5158977" y="2613151"/>
            <a:ext cx="1703069" cy="302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  <a:p>
            <a:pPr algn="ctr"/>
            <a:r>
              <a:rPr lang="en-CH" dirty="0"/>
              <a:t>DEFORESTATION</a:t>
            </a:r>
          </a:p>
          <a:p>
            <a:pPr algn="ctr"/>
            <a:endParaRPr lang="en-CH" dirty="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425DAF7B-AA5D-B02E-01CB-332ECD6A9B34}"/>
              </a:ext>
            </a:extLst>
          </p:cNvPr>
          <p:cNvSpPr/>
          <p:nvPr/>
        </p:nvSpPr>
        <p:spPr>
          <a:xfrm>
            <a:off x="3174257" y="2613151"/>
            <a:ext cx="1919984" cy="77495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      HIGHER SOYA </a:t>
            </a:r>
          </a:p>
          <a:p>
            <a:pPr algn="ctr"/>
            <a:r>
              <a:rPr lang="en-CH" dirty="0"/>
              <a:t>   DEMAND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622E427-7535-9F1E-BDEF-51254C3AD18A}"/>
              </a:ext>
            </a:extLst>
          </p:cNvPr>
          <p:cNvSpPr/>
          <p:nvPr/>
        </p:nvSpPr>
        <p:spPr>
          <a:xfrm>
            <a:off x="1454826" y="2613151"/>
            <a:ext cx="2084935" cy="77495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    HIGHER BEEF </a:t>
            </a:r>
          </a:p>
          <a:p>
            <a:pPr algn="ctr"/>
            <a:r>
              <a:rPr lang="en-CH" dirty="0"/>
              <a:t>  DEMAND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4A5CD2B7-E3B4-E467-8385-ABC6C73C92FD}"/>
              </a:ext>
            </a:extLst>
          </p:cNvPr>
          <p:cNvSpPr/>
          <p:nvPr/>
        </p:nvSpPr>
        <p:spPr>
          <a:xfrm>
            <a:off x="220489" y="2613151"/>
            <a:ext cx="1600148" cy="774954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HIGHER GDP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4EDD57B-9930-1A62-64E8-6167464A0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495520"/>
              </p:ext>
            </p:extLst>
          </p:nvPr>
        </p:nvGraphicFramePr>
        <p:xfrm>
          <a:off x="6447861" y="1378256"/>
          <a:ext cx="2794618" cy="2469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BEDC388-977D-7D08-D32E-B0B136C8DAD2}"/>
              </a:ext>
            </a:extLst>
          </p:cNvPr>
          <p:cNvSpPr/>
          <p:nvPr/>
        </p:nvSpPr>
        <p:spPr>
          <a:xfrm>
            <a:off x="5630490" y="2996910"/>
            <a:ext cx="896037" cy="302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  <a:p>
            <a:pPr algn="ctr"/>
            <a:r>
              <a:rPr lang="en-CH" dirty="0"/>
              <a:t>FIRE</a:t>
            </a:r>
          </a:p>
          <a:p>
            <a:pPr algn="ctr"/>
            <a:endParaRPr lang="en-CH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E695DFA-D11A-5EEC-3DA2-F3A5CE4B533B}"/>
              </a:ext>
            </a:extLst>
          </p:cNvPr>
          <p:cNvSpPr/>
          <p:nvPr/>
        </p:nvSpPr>
        <p:spPr>
          <a:xfrm>
            <a:off x="6756263" y="3078397"/>
            <a:ext cx="724139" cy="1399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9DF381-80C4-B447-4015-D24EA92E11CF}"/>
              </a:ext>
            </a:extLst>
          </p:cNvPr>
          <p:cNvCxnSpPr>
            <a:cxnSpLocks/>
          </p:cNvCxnSpPr>
          <p:nvPr/>
        </p:nvCxnSpPr>
        <p:spPr>
          <a:xfrm flipH="1" flipV="1">
            <a:off x="4458711" y="1928809"/>
            <a:ext cx="930584" cy="603998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96437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AE13646-7196-EC52-5ADA-5E1AC8EAFA92}"/>
              </a:ext>
            </a:extLst>
          </p:cNvPr>
          <p:cNvSpPr/>
          <p:nvPr/>
        </p:nvSpPr>
        <p:spPr>
          <a:xfrm>
            <a:off x="3649526" y="1560601"/>
            <a:ext cx="838985" cy="302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  <a:p>
            <a:pPr algn="ctr"/>
            <a:r>
              <a:rPr lang="en-CH" dirty="0"/>
              <a:t>⬆️ CO2 </a:t>
            </a:r>
          </a:p>
          <a:p>
            <a:pPr algn="ctr"/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50FDAF-A5CC-D2B2-27C9-F8A7295D3A49}"/>
              </a:ext>
            </a:extLst>
          </p:cNvPr>
          <p:cNvSpPr/>
          <p:nvPr/>
        </p:nvSpPr>
        <p:spPr>
          <a:xfrm>
            <a:off x="5095870" y="1549930"/>
            <a:ext cx="1766176" cy="302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  <a:p>
            <a:pPr algn="ctr"/>
            <a:r>
              <a:rPr lang="en-CH" dirty="0"/>
              <a:t>⬆️ TEMPERATURE </a:t>
            </a:r>
          </a:p>
          <a:p>
            <a:pPr algn="ctr"/>
            <a:endParaRPr lang="en-CH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DBF287-C403-6993-7CBB-C46ADC363137}"/>
              </a:ext>
            </a:extLst>
          </p:cNvPr>
          <p:cNvCxnSpPr>
            <a:cxnSpLocks/>
          </p:cNvCxnSpPr>
          <p:nvPr/>
        </p:nvCxnSpPr>
        <p:spPr>
          <a:xfrm>
            <a:off x="4572000" y="1701371"/>
            <a:ext cx="422215" cy="0"/>
          </a:xfrm>
          <a:prstGeom prst="straightConnector1">
            <a:avLst/>
          </a:prstGeom>
          <a:ln>
            <a:solidFill>
              <a:schemeClr val="tx2">
                <a:lumMod val="50000"/>
                <a:alpha val="96437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26B1E5-DF83-54AA-09C6-0244F68926C2}"/>
              </a:ext>
            </a:extLst>
          </p:cNvPr>
          <p:cNvCxnSpPr>
            <a:cxnSpLocks/>
          </p:cNvCxnSpPr>
          <p:nvPr/>
        </p:nvCxnSpPr>
        <p:spPr>
          <a:xfrm>
            <a:off x="6815565" y="1920444"/>
            <a:ext cx="302767" cy="27296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  <a:alpha val="96437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8978C0-085B-1B8A-2CC1-A9C3052D6810}"/>
              </a:ext>
            </a:extLst>
          </p:cNvPr>
          <p:cNvSpPr/>
          <p:nvPr/>
        </p:nvSpPr>
        <p:spPr>
          <a:xfrm>
            <a:off x="1130033" y="1467269"/>
            <a:ext cx="1789491" cy="4682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  <a:p>
            <a:pPr algn="ctr"/>
            <a:r>
              <a:rPr lang="en-CH" dirty="0"/>
              <a:t>UNRELATED HUMAN ACTIVITY</a:t>
            </a:r>
          </a:p>
          <a:p>
            <a:pPr algn="ctr"/>
            <a:endParaRPr lang="en-CH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DB8ADC-85A2-6EC1-2918-1CB8D48C4E08}"/>
              </a:ext>
            </a:extLst>
          </p:cNvPr>
          <p:cNvCxnSpPr>
            <a:cxnSpLocks/>
          </p:cNvCxnSpPr>
          <p:nvPr/>
        </p:nvCxnSpPr>
        <p:spPr>
          <a:xfrm>
            <a:off x="3117546" y="1710158"/>
            <a:ext cx="422215" cy="0"/>
          </a:xfrm>
          <a:prstGeom prst="straightConnector1">
            <a:avLst/>
          </a:prstGeom>
          <a:ln>
            <a:solidFill>
              <a:schemeClr val="tx2">
                <a:lumMod val="50000"/>
                <a:alpha val="96437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8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Web app for understanding data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0AFFADE-4E54-00BA-7EEC-7829116A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0" y="1048441"/>
            <a:ext cx="7908829" cy="3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B0D5-D00C-32A1-DF2A-27041B80C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 r="17098" b="21491"/>
          <a:stretch/>
        </p:blipFill>
        <p:spPr bwMode="auto">
          <a:xfrm>
            <a:off x="727800" y="1057585"/>
            <a:ext cx="8132507" cy="40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Trend of the last 30 years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The Amazon tipping point theory? - Thunder Said Energy">
            <a:extLst>
              <a:ext uri="{FF2B5EF4-FFF2-40B4-BE49-F238E27FC236}">
                <a16:creationId xmlns:a16="http://schemas.microsoft.com/office/drawing/2014/main" id="{A619F2FE-858D-853B-58EA-C5D92C11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698" y="1197254"/>
            <a:ext cx="6243130" cy="274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4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General risks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692C8BB-9D8F-D5A9-F6BC-40CEBA73A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542664"/>
              </p:ext>
            </p:extLst>
          </p:nvPr>
        </p:nvGraphicFramePr>
        <p:xfrm>
          <a:off x="420114" y="1443021"/>
          <a:ext cx="3323131" cy="2860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9E5B1D9-E566-1F57-9744-8C8E1D7672D3}"/>
              </a:ext>
            </a:extLst>
          </p:cNvPr>
          <p:cNvSpPr txBox="1"/>
          <p:nvPr/>
        </p:nvSpPr>
        <p:spPr>
          <a:xfrm>
            <a:off x="4072930" y="1443021"/>
            <a:ext cx="1857122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Biodiversity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A8C5C-FD59-0AFA-170B-B5B215AE29D6}"/>
              </a:ext>
            </a:extLst>
          </p:cNvPr>
          <p:cNvSpPr txBox="1"/>
          <p:nvPr/>
        </p:nvSpPr>
        <p:spPr>
          <a:xfrm>
            <a:off x="6614638" y="1215589"/>
            <a:ext cx="2136297" cy="66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CO2 Emissions &amp; Ambiental risks</a:t>
            </a:r>
          </a:p>
        </p:txBody>
      </p:sp>
      <p:pic>
        <p:nvPicPr>
          <p:cNvPr id="6152" name="Picture 8" descr="What I Learned in Avalanche School - The New York Times">
            <a:extLst>
              <a:ext uri="{FF2B5EF4-FFF2-40B4-BE49-F238E27FC236}">
                <a16:creationId xmlns:a16="http://schemas.microsoft.com/office/drawing/2014/main" id="{26F30E1D-6B5B-7CEB-C855-74822BF8F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86" y="1821907"/>
            <a:ext cx="2082200" cy="26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lora and Fauna of the Amazon Rainforest - Amazonia Wild Experience">
            <a:extLst>
              <a:ext uri="{FF2B5EF4-FFF2-40B4-BE49-F238E27FC236}">
                <a16:creationId xmlns:a16="http://schemas.microsoft.com/office/drawing/2014/main" id="{0A5094CE-6677-25C2-A5FC-13721BB9C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6" t="12978" r="27045" b="8687"/>
          <a:stretch/>
        </p:blipFill>
        <p:spPr bwMode="auto">
          <a:xfrm>
            <a:off x="4024655" y="1821907"/>
            <a:ext cx="1953673" cy="25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58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Risks for Brazil: Land degradation and Agriculture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74F4E-17E3-80F5-1112-88E847F3B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 r="17098" b="19850"/>
          <a:stretch/>
        </p:blipFill>
        <p:spPr bwMode="auto">
          <a:xfrm>
            <a:off x="727800" y="1048441"/>
            <a:ext cx="7981028" cy="40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670CCC9-137B-2EBB-276F-E21C859B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35" y="1399002"/>
            <a:ext cx="6033665" cy="33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63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>
            <a:spLocks noGrp="1"/>
          </p:cNvSpPr>
          <p:nvPr>
            <p:ph type="title"/>
          </p:nvPr>
        </p:nvSpPr>
        <p:spPr>
          <a:xfrm>
            <a:off x="727800" y="446837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b="1" dirty="0">
                <a:latin typeface="Lato"/>
                <a:ea typeface="Lato"/>
                <a:cs typeface="Lato"/>
                <a:sym typeface="Lato"/>
              </a:rPr>
              <a:t>Risks for Brazil: Population and Infrastructures</a:t>
            </a:r>
            <a:endParaRPr dirty="0"/>
          </a:p>
        </p:txBody>
      </p:sp>
      <p:pic>
        <p:nvPicPr>
          <p:cNvPr id="250" name="Google Shape;250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3" y="-119435"/>
            <a:ext cx="870321" cy="68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FF6834-9328-BFF3-DB09-571495D9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0" y="1367834"/>
            <a:ext cx="7226188" cy="32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2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-424199" y="2600993"/>
            <a:ext cx="5783792" cy="5783791"/>
          </a:xfrm>
          <a:prstGeom prst="ellipse">
            <a:avLst/>
          </a:prstGeom>
          <a:solidFill>
            <a:srgbClr val="FEAB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27720" y="2725681"/>
            <a:ext cx="1863539" cy="2090496"/>
          </a:xfrm>
          <a:prstGeom prst="ellipse">
            <a:avLst/>
          </a:prstGeom>
          <a:solidFill>
            <a:srgbClr val="FEAB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5846397" y="1549316"/>
            <a:ext cx="2229448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AI Driven determination of potential location of future wild-fires</a:t>
            </a:r>
            <a:endParaRPr sz="1100" dirty="0"/>
          </a:p>
        </p:txBody>
      </p:sp>
      <p:sp>
        <p:nvSpPr>
          <p:cNvPr id="99" name="Google Shape;99;p18"/>
          <p:cNvSpPr txBox="1"/>
          <p:nvPr/>
        </p:nvSpPr>
        <p:spPr>
          <a:xfrm>
            <a:off x="5846396" y="2371664"/>
            <a:ext cx="272593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Identify risks for the population early </a:t>
            </a:r>
            <a:r>
              <a:rPr lang="en" sz="1200" dirty="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enough. The countries should cooperate to finance in research to enhance current state of the are. </a:t>
            </a:r>
            <a:endParaRPr sz="11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28649" y="527441"/>
            <a:ext cx="404045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ven Pro"/>
              <a:buNone/>
            </a:pPr>
            <a:r>
              <a:rPr lang="en" sz="3600" dirty="0">
                <a:latin typeface="Maven Pro"/>
                <a:ea typeface="Maven Pro"/>
                <a:cs typeface="Maven Pro"/>
                <a:sym typeface="Maven Pro"/>
              </a:rPr>
              <a:t>Assisted Wild-Fire Management</a:t>
            </a:r>
            <a:endParaRPr dirty="0"/>
          </a:p>
        </p:txBody>
      </p:sp>
      <p:sp>
        <p:nvSpPr>
          <p:cNvPr id="101" name="Google Shape;101;p18"/>
          <p:cNvSpPr txBox="1"/>
          <p:nvPr/>
        </p:nvSpPr>
        <p:spPr>
          <a:xfrm>
            <a:off x="5846395" y="3526412"/>
            <a:ext cx="288853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More efficient intervention.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 Only act with preventive measures if they are probably useful. </a:t>
            </a:r>
            <a:endParaRPr sz="1100" dirty="0"/>
          </a:p>
        </p:txBody>
      </p:sp>
      <p:cxnSp>
        <p:nvCxnSpPr>
          <p:cNvPr id="102" name="Google Shape;102;p18"/>
          <p:cNvCxnSpPr/>
          <p:nvPr/>
        </p:nvCxnSpPr>
        <p:spPr>
          <a:xfrm>
            <a:off x="5558590" y="1549316"/>
            <a:ext cx="0" cy="498598"/>
          </a:xfrm>
          <a:prstGeom prst="straightConnector1">
            <a:avLst/>
          </a:prstGeom>
          <a:noFill/>
          <a:ln w="9525" cap="flat" cmpd="sng">
            <a:solidFill>
              <a:srgbClr val="F68E2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5558590" y="2371664"/>
            <a:ext cx="0" cy="498598"/>
          </a:xfrm>
          <a:prstGeom prst="straightConnector1">
            <a:avLst/>
          </a:prstGeom>
          <a:noFill/>
          <a:ln w="9525" cap="flat" cmpd="sng">
            <a:solidFill>
              <a:srgbClr val="F68E2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5558590" y="3514381"/>
            <a:ext cx="0" cy="498598"/>
          </a:xfrm>
          <a:prstGeom prst="straightConnector1">
            <a:avLst/>
          </a:prstGeom>
          <a:noFill/>
          <a:ln w="9525" cap="flat" cmpd="sng">
            <a:solidFill>
              <a:srgbClr val="F68E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18"/>
          <p:cNvSpPr/>
          <p:nvPr/>
        </p:nvSpPr>
        <p:spPr>
          <a:xfrm>
            <a:off x="4952156" y="1568645"/>
            <a:ext cx="466535" cy="4665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948153" y="3558475"/>
            <a:ext cx="466535" cy="4665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-471148" y="1490394"/>
            <a:ext cx="942295" cy="942295"/>
          </a:xfrm>
          <a:prstGeom prst="ellipse">
            <a:avLst/>
          </a:prstGeom>
          <a:solidFill>
            <a:srgbClr val="FEAB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1231" y="1671161"/>
            <a:ext cx="237275" cy="2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0084" y="3665961"/>
            <a:ext cx="237275" cy="2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6;p18">
            <a:extLst>
              <a:ext uri="{FF2B5EF4-FFF2-40B4-BE49-F238E27FC236}">
                <a16:creationId xmlns:a16="http://schemas.microsoft.com/office/drawing/2014/main" id="{D3041376-54DB-90B9-E231-1234C1C0B158}"/>
              </a:ext>
            </a:extLst>
          </p:cNvPr>
          <p:cNvSpPr/>
          <p:nvPr/>
        </p:nvSpPr>
        <p:spPr>
          <a:xfrm>
            <a:off x="4952156" y="2459508"/>
            <a:ext cx="466535" cy="46653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02EB5-B6BC-A01C-4C51-F27484D8D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93" r="47817" b="21523"/>
          <a:stretch/>
        </p:blipFill>
        <p:spPr bwMode="auto">
          <a:xfrm>
            <a:off x="532114" y="1524637"/>
            <a:ext cx="4116284" cy="32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31BF62-9478-4D27-9B0F-7B068AB7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29" y="1716459"/>
            <a:ext cx="2796077" cy="247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 outline">
            <a:extLst>
              <a:ext uri="{FF2B5EF4-FFF2-40B4-BE49-F238E27FC236}">
                <a16:creationId xmlns:a16="http://schemas.microsoft.com/office/drawing/2014/main" id="{11B38D12-F4B2-A3B4-B114-C9B810C60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01" y="2502542"/>
            <a:ext cx="466535" cy="4665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479</Words>
  <Application>Microsoft Macintosh PowerPoint</Application>
  <PresentationFormat>On-screen Show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Proxima Nova</vt:lpstr>
      <vt:lpstr>Georgia</vt:lpstr>
      <vt:lpstr>Calibri</vt:lpstr>
      <vt:lpstr>Maven Pro</vt:lpstr>
      <vt:lpstr>Poppins</vt:lpstr>
      <vt:lpstr>Lato</vt:lpstr>
      <vt:lpstr>Ubuntu</vt:lpstr>
      <vt:lpstr>Arial</vt:lpstr>
      <vt:lpstr>Roboto</vt:lpstr>
      <vt:lpstr>Simple Light</vt:lpstr>
      <vt:lpstr>Office Theme</vt:lpstr>
      <vt:lpstr>Wildfire Land Degradation in Brazil</vt:lpstr>
      <vt:lpstr>Issue</vt:lpstr>
      <vt:lpstr>Origin of the issue</vt:lpstr>
      <vt:lpstr>Web app for understanding data</vt:lpstr>
      <vt:lpstr>Trend of the last 30 years</vt:lpstr>
      <vt:lpstr>General risks</vt:lpstr>
      <vt:lpstr>Risks for Brazil: Land degradation and Agriculture</vt:lpstr>
      <vt:lpstr>Risks for Brazil: Population and Infrastructures</vt:lpstr>
      <vt:lpstr>Assisted Wild-Fire Management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Land Degradation in Brazil</dc:title>
  <cp:lastModifiedBy>Leidi Mauro</cp:lastModifiedBy>
  <cp:revision>2</cp:revision>
  <dcterms:modified xsi:type="dcterms:W3CDTF">2024-03-22T01:43:01Z</dcterms:modified>
</cp:coreProperties>
</file>